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682E-416B-4111-B7D0-A47106909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CF445-7FE7-4824-A2A2-B37CCAC6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1364-5498-4484-9AA1-FA753BA6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13A1-B3DB-41E9-AB08-B6796DF7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A2493-7D2C-4B75-A182-8AB8551E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0121-CDCA-4D9C-B519-893A0B27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77E34-7A05-4A55-92E4-75929CC6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78170-B57B-42FD-9C8B-8A4BF0C4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A0D0-2BF2-4E69-8862-43C088E7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8663-5EDB-4BE7-8ACA-ADAF8ECB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BFA65-3BFB-48AB-A735-C1E97640A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B90A-234E-4D88-B468-E41DACBB0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9E54-F3E2-4D42-9307-6C0139A4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9A311-E8F0-483D-A43E-01BFD798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ABC6-0282-4202-B10C-407DAC71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3DD4-BFAB-475C-B30A-33FCBDF0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A7F4-071A-4071-9836-0F3F23D0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1F75-3F16-45B1-A018-40BF997A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F9A8E-B4D9-461D-BBA1-80B713CD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F7A5-62EF-40D0-BEA5-00AD1E85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2F80-440B-4810-9A62-1A4D199C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4FBA8-C123-4FD8-B750-574B7502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98F6A-7702-4E66-8254-31564061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B61F8-0D85-47FE-AC4C-72902ED4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7872-C988-4AAC-9AF6-D3C79BB0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8B3A-94C3-4FC4-9650-2F4A58A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BE684-2A9C-4235-A823-8E2360EA0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D4106-813D-4E1B-AE8A-12FB9538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140DD-3DD4-4373-A5FC-9AE9F01F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21D15-B6B2-412E-BE78-7D8F1838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47DBE-F7FE-4BF5-BE7C-51EB09F6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B473-8E00-4446-9E6C-40D7CE9B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A3983-B2E2-4279-8E41-9704354A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68B2C-D608-4F3E-9966-64DF2EABD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65201-9720-456A-BB30-7536505FA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7D153-645F-4632-BA7D-E7FD80299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49EA0-E83F-4833-8E92-FA8731EC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D31DB-BC6A-4601-BAEC-A9657D78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CFFC4-DA52-4E3C-A058-30151307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4E74-38E1-439F-962B-353825D5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1C972-4E8A-459E-BDA4-BBA2EB18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750E5-251C-42C8-B126-B1C3C6CC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86FC-264C-4F20-A423-39355067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61F6D-7101-4480-B940-1AE00BE0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44A90-6D95-43D1-BA4F-AEDBBFD6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0D045-AEB1-4E79-8EC0-A519E379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5602-4196-4C9C-872C-0F1D6A5F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007A-BDED-40AF-854D-81DA4375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14A1D-43EC-46F0-AEE8-7AC211D2B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FD11-8CF3-414A-877A-F4CA6408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2DF37-35E2-429C-B150-6C429BAD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0E508-4E65-4273-B147-675DDFB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4FAC-D7EF-4E72-AE31-85CCA73C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978F2-F549-4218-922F-A717B4B78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7EE70-880E-445C-BADE-C68AF0870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0B3FD-E141-44E4-88E7-A71DEF2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69F9A-20D2-460E-A64C-052DB44D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CEFC7-C3DB-4599-B860-39B311EB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6ED64-8FC6-4808-A55E-AF9C8397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86973-8440-4AB6-980B-4A9ADD37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0246-DE0C-4492-B94F-BE41C1340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C5FD-4BC1-41F8-8859-7D9806916EE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51396-4B63-44FC-A03E-08A4AE06A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64C0B-95CD-4BBA-80A9-5202492F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04F0-B9F0-4679-85B4-437AB957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877aacd23f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hyperlink" Target="https://wordwall.net/resource/23167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DHPPLEDIao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_DHPPLEDI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x.com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docs.google.com/presentation/d/1_VPBt2EDt1vzhPXimxDb-Vfceg0bzyX3iwUyIAoOmhc/edit?usp=sharing" TargetMode="Externa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ull-page-screen-capture/fdpohaocaechififmbbbbbknoalclacl" TargetMode="External"/><Relationship Id="rId7" Type="http://schemas.openxmlformats.org/officeDocument/2006/relationships/hyperlink" Target="https://drive.google.com/file/d/1_DmiYeW0FPuA-vzwe8ilQbwIsbmMQpa3/view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4J7TTUjRI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cmarija.wixsite.com/marija/materijali-kreirani-tokom-pandemij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815C7-87FF-49EA-B334-66AF5D08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44" y="90368"/>
            <a:ext cx="2743161" cy="2260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9D61A-299D-4708-BB4D-A6F3DD379E85}"/>
              </a:ext>
            </a:extLst>
          </p:cNvPr>
          <p:cNvSpPr txBox="1"/>
          <p:nvPr/>
        </p:nvSpPr>
        <p:spPr>
          <a:xfrm>
            <a:off x="1653654" y="2433133"/>
            <a:ext cx="8884692" cy="212365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rgbClr val="FF6600"/>
                </a:solidFill>
                <a:latin typeface="Bahnschrift SemiLight" panose="020B0502040204020203" pitchFamily="34" charset="0"/>
              </a:rPr>
              <a:t>НАША ВИРТУАЛНА УЧИОНИЦА </a:t>
            </a:r>
          </a:p>
          <a:p>
            <a:pPr algn="ctr"/>
            <a:r>
              <a:rPr lang="sr-Cyrl-RS" sz="4400" b="1" dirty="0">
                <a:solidFill>
                  <a:srgbClr val="FF6600"/>
                </a:solidFill>
                <a:latin typeface="Bahnschrift SemiLight" panose="020B0502040204020203" pitchFamily="34" charset="0"/>
              </a:rPr>
              <a:t>пример часа: Сингапурска математика</a:t>
            </a:r>
            <a:endParaRPr lang="en-US" sz="4400" b="1" dirty="0">
              <a:solidFill>
                <a:srgbClr val="FF660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2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D9E21-6A60-4541-88F3-3BEC33636A15}"/>
              </a:ext>
            </a:extLst>
          </p:cNvPr>
          <p:cNvSpPr/>
          <p:nvPr/>
        </p:nvSpPr>
        <p:spPr>
          <a:xfrm>
            <a:off x="251790" y="185530"/>
            <a:ext cx="11701671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815C7-87FF-49EA-B334-66AF5D08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19" y="626040"/>
            <a:ext cx="2743161" cy="2260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484620" y="541249"/>
            <a:ext cx="818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Посебност „</a:t>
            </a:r>
            <a:r>
              <a:rPr lang="en-US" dirty="0">
                <a:latin typeface="Adamant BG" panose="02000505000000020004" pitchFamily="2" charset="0"/>
              </a:rPr>
              <a:t>Moodle Cloud</a:t>
            </a:r>
            <a:r>
              <a:rPr lang="sr-Cyrl-RS" dirty="0">
                <a:latin typeface="Adamant BG" panose="02000505000000020004" pitchFamily="2" charset="0"/>
              </a:rPr>
              <a:t>“</a:t>
            </a:r>
            <a:r>
              <a:rPr lang="en-US" dirty="0">
                <a:latin typeface="Adamant BG" panose="02000505000000020004" pitchFamily="2" charset="0"/>
              </a:rPr>
              <a:t> </a:t>
            </a:r>
            <a:r>
              <a:rPr lang="sr-Cyrl-RS" dirty="0">
                <a:latin typeface="Adamant BG" panose="02000505000000020004" pitchFamily="2" charset="0"/>
              </a:rPr>
              <a:t>система за учење је што не захтева посебне вештине наставника, које би захтевала стандардна верзија мудла.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Платформа је </a:t>
            </a:r>
            <a:r>
              <a:rPr lang="sr-Cyrl-RS" dirty="0">
                <a:solidFill>
                  <a:srgbClr val="FF6600"/>
                </a:solidFill>
                <a:latin typeface="Adamant BG" panose="02000505000000020004" pitchFamily="2" charset="0"/>
              </a:rPr>
              <a:t>већ постављена на сервер</a:t>
            </a:r>
            <a:r>
              <a:rPr lang="sr-Cyrl-RS" dirty="0">
                <a:latin typeface="Adamant BG" panose="02000505000000020004" pitchFamily="2" charset="0"/>
              </a:rPr>
              <a:t>, тако да наставнику преостаје само да се региструје.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Систем има велики број могућности, а захваљујући српском језику одабир алата и ресурса и њихово подешање не представља проблем.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94CFE-C6B7-4214-A6B9-2DE9F56E01F7}"/>
              </a:ext>
            </a:extLst>
          </p:cNvPr>
          <p:cNvSpPr txBox="1"/>
          <p:nvPr/>
        </p:nvSpPr>
        <p:spPr>
          <a:xfrm>
            <a:off x="484620" y="2947724"/>
            <a:ext cx="11222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>
                <a:latin typeface="Adamant BG" panose="02000505000000020004" pitchFamily="2" charset="0"/>
              </a:rPr>
              <a:t>Зашто </a:t>
            </a:r>
            <a:r>
              <a:rPr lang="en-US" b="1" dirty="0">
                <a:latin typeface="Adamant BG" panose="02000505000000020004" pitchFamily="2" charset="0"/>
              </a:rPr>
              <a:t>„Moodle Cloud“ </a:t>
            </a:r>
            <a:r>
              <a:rPr lang="sr-Cyrl-RS" b="1" dirty="0">
                <a:latin typeface="Adamant BG" panose="02000505000000020004" pitchFamily="2" charset="0"/>
              </a:rPr>
              <a:t>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FF6600"/>
                </a:solidFill>
                <a:latin typeface="Adamant BG" panose="02000505000000020004" pitchFamily="2" charset="0"/>
              </a:rPr>
              <a:t>Затворени систем </a:t>
            </a:r>
            <a:r>
              <a:rPr lang="sr-Cyrl-RS" dirty="0">
                <a:latin typeface="Adamant BG" panose="02000505000000020004" pitchFamily="2" charset="0"/>
              </a:rPr>
              <a:t>за рад наставника са својом групом ученика.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latin typeface="Adamant BG" panose="02000505000000020004" pitchFamily="2" charset="0"/>
              </a:rPr>
              <a:t>Значајан број могућности за уређивање и пласирање лекција.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latin typeface="Adamant BG" panose="02000505000000020004" pitchFamily="2" charset="0"/>
              </a:rPr>
              <a:t>Могућност </a:t>
            </a:r>
            <a:r>
              <a:rPr lang="sr-Cyrl-RS" dirty="0">
                <a:solidFill>
                  <a:srgbClr val="FF6600"/>
                </a:solidFill>
                <a:latin typeface="Adamant BG" panose="02000505000000020004" pitchFamily="2" charset="0"/>
              </a:rPr>
              <a:t>праћења рада ученика</a:t>
            </a:r>
            <a:r>
              <a:rPr lang="sr-Cyrl-RS" dirty="0">
                <a:latin typeface="Adamant BG" panose="02000505000000020004" pitchFamily="2" charset="0"/>
              </a:rPr>
              <a:t>, односно њиховог присуства на платформи и времена које проводе у раду са одређеним ресурсима.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latin typeface="Adamant BG" panose="02000505000000020004" pitchFamily="2" charset="0"/>
              </a:rPr>
              <a:t>Јединствени тестови за праћење и вредновање знања ученика, са аутоматском повратном информацијом и прегледом резултата који је од значаја наставнику у погледу </a:t>
            </a:r>
            <a:r>
              <a:rPr lang="sr-Cyrl-RS" dirty="0">
                <a:solidFill>
                  <a:srgbClr val="FF6600"/>
                </a:solidFill>
                <a:latin typeface="Adamant BG" panose="02000505000000020004" pitchFamily="2" charset="0"/>
              </a:rPr>
              <a:t>евалуације процеса учења</a:t>
            </a:r>
            <a:r>
              <a:rPr lang="sr-Cyrl-RS" dirty="0">
                <a:latin typeface="Adamant BG" panose="02000505000000020004" pitchFamily="2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latin typeface="Adamant BG" panose="02000505000000020004" pitchFamily="2" charset="0"/>
              </a:rPr>
              <a:t>Могућност </a:t>
            </a:r>
            <a:r>
              <a:rPr lang="sr-Cyrl-RS" dirty="0">
                <a:solidFill>
                  <a:srgbClr val="FF6600"/>
                </a:solidFill>
                <a:latin typeface="Adamant BG" panose="02000505000000020004" pitchFamily="2" charset="0"/>
              </a:rPr>
              <a:t>уграђивања ресурса </a:t>
            </a:r>
            <a:r>
              <a:rPr lang="sr-Cyrl-RS" dirty="0">
                <a:latin typeface="Adamant BG" panose="02000505000000020004" pitchFamily="2" charset="0"/>
              </a:rPr>
              <a:t>са других веб-апликација.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latin typeface="Adamant BG" panose="02000505000000020004" pitchFamily="2" charset="0"/>
              </a:rPr>
              <a:t>И друге могућности због којих је и сврстан међу најзначајније системе за учење на даљину.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en-US" dirty="0">
              <a:latin typeface="Adamant B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5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D9E21-6A60-4541-88F3-3BEC33636A15}"/>
              </a:ext>
            </a:extLst>
          </p:cNvPr>
          <p:cNvSpPr/>
          <p:nvPr/>
        </p:nvSpPr>
        <p:spPr>
          <a:xfrm>
            <a:off x="251790" y="185530"/>
            <a:ext cx="11701671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368206" y="549795"/>
            <a:ext cx="7400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Настава математике може бити захтевна када је реч о учењу на даљину, посебно у погледу развијања математичког мишљења. У реалном окружењу, наставник је у могућности да сагледа начин мишљења сваког појединог ученика и да то мишљење каналише и обликује водећи га ка исправном закључивању и решавању математичког проблема.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Сингапурска математика је једна од техника при решавању проблемских задатака, помоћу које се може заобићи та препрека у виртуалном окружењу и омогућити ученицима да пратећи поступност, успешно и самостално решавају такве задатке.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94CFE-C6B7-4214-A6B9-2DE9F56E01F7}"/>
              </a:ext>
            </a:extLst>
          </p:cNvPr>
          <p:cNvSpPr txBox="1"/>
          <p:nvPr/>
        </p:nvSpPr>
        <p:spPr>
          <a:xfrm>
            <a:off x="376014" y="3660135"/>
            <a:ext cx="11306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Сигапурска математика подразумева решавање математичких задатака кроз седам корака, при чему се највећа важност придаје читању, односно разумевању текста задатка.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У том смислу, ученика треба водити ка дубљој анализи задатка, до сагледавања свих појединости које утичу на однос променљивих у задатку, односно датих и тражених елемената задатка.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Након анализе задатка, на самом почетку ученик закључује о логичном одговору, који и бележи.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Потом прелази на графичко цртање пикторалних модела, помоћу којих ће елементе задатка поставити у дате односе и кроз посматрање закључити о математичком поступању за долажење до тачног решења.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en-US" dirty="0">
              <a:latin typeface="Adamant BG" panose="02000505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3A579-B3C1-413B-B6A2-B471D4DA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3922"/>
          <a:stretch/>
        </p:blipFill>
        <p:spPr>
          <a:xfrm>
            <a:off x="7885044" y="695842"/>
            <a:ext cx="3720146" cy="25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D9E21-6A60-4541-88F3-3BEC33636A15}"/>
              </a:ext>
            </a:extLst>
          </p:cNvPr>
          <p:cNvSpPr/>
          <p:nvPr/>
        </p:nvSpPr>
        <p:spPr>
          <a:xfrm>
            <a:off x="251790" y="185530"/>
            <a:ext cx="11701671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503582" y="468320"/>
            <a:ext cx="6804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У смислу мотивационе припреме, употребљена је е-пузла. Слажући пузле и постављајући их одговарајуће „односе“ (положај), ученици су дошли до назива наставне јединице.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Пузла је креирана помоћу веб-апликације </a:t>
            </a:r>
            <a:r>
              <a:rPr lang="en-US" dirty="0">
                <a:latin typeface="Adamant BG" panose="02000505000000020004" pitchFamily="2" charset="0"/>
              </a:rPr>
              <a:t>Jigsaw Planet</a:t>
            </a:r>
            <a:r>
              <a:rPr lang="sr-Cyrl-RS" dirty="0">
                <a:latin typeface="Adamant BG" panose="02000505000000020004" pitchFamily="2" charset="0"/>
              </a:rPr>
              <a:t> и може се одиграти на веб-ареси</a:t>
            </a:r>
          </a:p>
          <a:p>
            <a:pPr algn="just"/>
            <a:r>
              <a:rPr lang="en-US" dirty="0">
                <a:latin typeface="Adamant BG" panose="02000505000000020004" pitchFamily="2" charset="0"/>
                <a:hlinkClick r:id="rId3"/>
              </a:rPr>
              <a:t>https://www.jigsawplanet.com/?rc=play&amp;pid=2877aacd23fa</a:t>
            </a:r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Апликација је једноставна за корићење. По одабиру алата „Креирај“, увозите жељену слику са рачунара, одређујете број пузли, односно тежину, као и облик пузле.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94CFE-C6B7-4214-A6B9-2DE9F56E01F7}"/>
              </a:ext>
            </a:extLst>
          </p:cNvPr>
          <p:cNvSpPr txBox="1"/>
          <p:nvPr/>
        </p:nvSpPr>
        <p:spPr>
          <a:xfrm>
            <a:off x="546485" y="3701015"/>
            <a:ext cx="6774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Као припрему за час, у образовном смислу, пошто је за израду планираног задатка неопходно знање поступка множења двоцифреног броја једноцифреним, ученицима је дат краћи квиз. Квиз је рађен помоћу веб-апликације </a:t>
            </a:r>
            <a:r>
              <a:rPr lang="en-US" dirty="0">
                <a:latin typeface="Adamant BG" panose="02000505000000020004" pitchFamily="2" charset="0"/>
              </a:rPr>
              <a:t>Word Wall </a:t>
            </a:r>
            <a:r>
              <a:rPr lang="sr-Cyrl-RS" dirty="0">
                <a:latin typeface="Adamant BG" panose="02000505000000020004" pitchFamily="2" charset="0"/>
              </a:rPr>
              <a:t>и може се одиграти на веб-адреси </a:t>
            </a:r>
            <a:r>
              <a:rPr lang="en-US" dirty="0">
                <a:latin typeface="Adamant BG" panose="02000505000000020004" pitchFamily="2" charset="0"/>
                <a:hlinkClick r:id="rId4"/>
              </a:rPr>
              <a:t>https://wordwall.net/resource/2316705</a:t>
            </a:r>
            <a:r>
              <a:rPr lang="sr-Cyrl-RS" dirty="0">
                <a:latin typeface="Adamant BG" panose="02000505000000020004" pitchFamily="2" charset="0"/>
              </a:rPr>
              <a:t>. Помоћу ове веб-апликације можете креирати најразличитије дидактичке материјле на једноставан начин, кроз уређивање постојећих шаблона.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en-US" dirty="0">
              <a:latin typeface="Adamant BG" panose="02000505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A79F9-2D10-4664-AD04-ED30D242B4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/>
          <a:stretch/>
        </p:blipFill>
        <p:spPr>
          <a:xfrm>
            <a:off x="7559618" y="583827"/>
            <a:ext cx="4141138" cy="2747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FD6708-DEC0-42C8-B902-0DD47F067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18" y="3729142"/>
            <a:ext cx="4141138" cy="27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D9E21-6A60-4541-88F3-3BEC33636A15}"/>
              </a:ext>
            </a:extLst>
          </p:cNvPr>
          <p:cNvSpPr/>
          <p:nvPr/>
        </p:nvSpPr>
        <p:spPr>
          <a:xfrm>
            <a:off x="251790" y="185530"/>
            <a:ext cx="11701671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503582" y="468320"/>
            <a:ext cx="1120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При обради новог садржаја коришћен је видео материјал. Видео је креиран помоћу видео едитора </a:t>
            </a:r>
            <a:r>
              <a:rPr lang="en-US" dirty="0">
                <a:latin typeface="Adamant BG" panose="02000505000000020004" pitchFamily="2" charset="0"/>
              </a:rPr>
              <a:t>Active Presenter. </a:t>
            </a:r>
            <a:r>
              <a:rPr lang="sr-Cyrl-RS" dirty="0">
                <a:latin typeface="Adamant BG" panose="02000505000000020004" pitchFamily="2" charset="0"/>
              </a:rPr>
              <a:t>Програм је једноставан за руковање. Алати за снимање и обраду (сечење, додавање нарације и слично) су потпуно бесплати. 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Линк до видео материјала коришћеног на часу је </a:t>
            </a:r>
            <a:r>
              <a:rPr lang="en-US" dirty="0">
                <a:latin typeface="Adamant BG" panose="02000505000000020004" pitchFamily="2" charset="0"/>
                <a:hlinkClick r:id="rId4"/>
              </a:rPr>
              <a:t>https://youtu.be/_DHPPLEDIao</a:t>
            </a:r>
            <a:r>
              <a:rPr lang="sr-Cyrl-RS" dirty="0">
                <a:latin typeface="Adamant BG" panose="02000505000000020004" pitchFamily="2" charset="0"/>
              </a:rPr>
              <a:t> .</a:t>
            </a:r>
          </a:p>
        </p:txBody>
      </p:sp>
      <p:pic>
        <p:nvPicPr>
          <p:cNvPr id="4" name="Online Media 3" title="￐ﾡ￐ﾸ￐ﾽ￐ﾳ￐ﾰ￐﾿￑ﾃ￑ﾀ￑ﾁ￐ﾺ￐ﾰ ￐ﾼ￐ﾰ￑ﾂ￐ﾵ￐ﾼ￐ﾰ￑ﾂ￐ﾸ￐ﾺ￐ﾰ - ￐ﾜ￐ﾽ￐ﾾ￐ﾶ￐ﾵ￑ﾚ￐ﾵ ￐ﾱ￑ﾀ￐ﾾ￑ﾘ￐ﾵ￐ﾲ￐ﾰ ￑ﾃ ￐ﾾ￐ﾺ￐ﾲ￐ﾸ￑ﾀ￑ﾃ ￐﾿￑ﾀ￐ﾲ￐ﾵ ￑ﾁ￑ﾂ￐ﾾ￑ﾂ￐ﾸ￐ﾽ￐ﾵ">
            <a:hlinkClick r:id="" action="ppaction://media"/>
            <a:extLst>
              <a:ext uri="{FF2B5EF4-FFF2-40B4-BE49-F238E27FC236}">
                <a16:creationId xmlns:a16="http://schemas.microsoft.com/office/drawing/2014/main" id="{2995C48C-0ECD-4B2C-B9A1-83AC3FFE91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78424" y="1951439"/>
            <a:ext cx="7496848" cy="421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00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D9E21-6A60-4541-88F3-3BEC33636A15}"/>
              </a:ext>
            </a:extLst>
          </p:cNvPr>
          <p:cNvSpPr/>
          <p:nvPr/>
        </p:nvSpPr>
        <p:spPr>
          <a:xfrm>
            <a:off x="251790" y="185530"/>
            <a:ext cx="11701671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477078" y="468320"/>
            <a:ext cx="6836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По завршеном раду ученици су имали задатак, да самостално ураде задатак, пратећи кораке и упутства дата у видео запису. Пошто неки ученици лакше разумеју текст када га сами читају, пре него слушајући глас учитеља, креиран је наставни лист у </a:t>
            </a:r>
            <a:r>
              <a:rPr lang="en-US" dirty="0">
                <a:latin typeface="Adamant BG" panose="02000505000000020004" pitchFamily="2" charset="0"/>
              </a:rPr>
              <a:t>Word</a:t>
            </a:r>
            <a:r>
              <a:rPr lang="sr-Cyrl-RS" dirty="0">
                <a:latin typeface="Adamant BG" panose="02000505000000020004" pitchFamily="2" charset="0"/>
              </a:rPr>
              <a:t>-</a:t>
            </a:r>
            <a:r>
              <a:rPr lang="en-US" dirty="0">
                <a:latin typeface="Adamant BG" panose="02000505000000020004" pitchFamily="2" charset="0"/>
              </a:rPr>
              <a:t>u</a:t>
            </a:r>
            <a:r>
              <a:rPr lang="sr-Cyrl-RS" dirty="0">
                <a:latin typeface="Adamant BG" panose="02000505000000020004" pitchFamily="2" charset="0"/>
              </a:rPr>
              <a:t> који је постављен у </a:t>
            </a:r>
            <a:r>
              <a:rPr lang="en-US" dirty="0">
                <a:latin typeface="Adamant BG" panose="02000505000000020004" pitchFamily="2" charset="0"/>
              </a:rPr>
              <a:t> Box </a:t>
            </a:r>
            <a:r>
              <a:rPr lang="sr-Cyrl-RS" dirty="0">
                <a:latin typeface="Adamant BG" panose="02000505000000020004" pitchFamily="2" charset="0"/>
              </a:rPr>
              <a:t>(</a:t>
            </a:r>
            <a:r>
              <a:rPr lang="en-US" dirty="0">
                <a:latin typeface="Adamant BG" panose="02000505000000020004" pitchFamily="2" charset="0"/>
                <a:hlinkClick r:id="rId3"/>
              </a:rPr>
              <a:t>https://www.box.com/home</a:t>
            </a:r>
            <a:r>
              <a:rPr lang="en-US" dirty="0">
                <a:latin typeface="Adamant BG" panose="02000505000000020004" pitchFamily="2" charset="0"/>
              </a:rPr>
              <a:t> )</a:t>
            </a:r>
            <a:r>
              <a:rPr lang="sr-Cyrl-RS" dirty="0">
                <a:latin typeface="Adamant BG" panose="02000505000000020004" pitchFamily="2" charset="0"/>
              </a:rPr>
              <a:t>, а потом помоћу ембед кода уграђен на наш систем за учење.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F929E-4A98-423A-8B9E-249B056CC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9"/>
          <a:stretch/>
        </p:blipFill>
        <p:spPr>
          <a:xfrm>
            <a:off x="7538680" y="589819"/>
            <a:ext cx="4176241" cy="235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E78FE-4437-4791-B1DC-93D5B8BE5E47}"/>
              </a:ext>
            </a:extLst>
          </p:cNvPr>
          <p:cNvSpPr txBox="1"/>
          <p:nvPr/>
        </p:nvSpPr>
        <p:spPr>
          <a:xfrm>
            <a:off x="477078" y="3276830"/>
            <a:ext cx="6823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У оквиру евалуативне фазе, ученици су добили додатне задатке, на основу задатка „Колико је до Јапана?“, а до чијих решања су могли доћи кроз посматрање већ представљених пикторалних модела елемената датих у задатку.Додатни задаци дељени су помоћу </a:t>
            </a:r>
            <a:r>
              <a:rPr lang="en-US" dirty="0" err="1">
                <a:latin typeface="Adamant BG" panose="02000505000000020004" pitchFamily="2" charset="0"/>
              </a:rPr>
              <a:t>Googl</a:t>
            </a:r>
            <a:r>
              <a:rPr lang="sr-Cyrl-RS" dirty="0">
                <a:latin typeface="Adamant BG" panose="02000505000000020004" pitchFamily="2" charset="0"/>
              </a:rPr>
              <a:t>е</a:t>
            </a:r>
            <a:r>
              <a:rPr lang="en-US" dirty="0">
                <a:latin typeface="Adamant BG" panose="02000505000000020004" pitchFamily="2" charset="0"/>
              </a:rPr>
              <a:t> Slides (</a:t>
            </a:r>
            <a:r>
              <a:rPr lang="en-US" dirty="0">
                <a:latin typeface="Adamant BG" panose="02000505000000020004" pitchFamily="2" charset="0"/>
                <a:hlinkClick r:id="rId5"/>
              </a:rPr>
              <a:t>https://docs.google.com/presentation/d/1_VPBt2EDt1vzhPXimxDb-Vfceg0bzyX3iwUyIAoOmhc/edit?usp=sharing</a:t>
            </a:r>
            <a:r>
              <a:rPr lang="en-US" dirty="0">
                <a:latin typeface="Adamant BG" panose="02000505000000020004" pitchFamily="2" charset="0"/>
              </a:rPr>
              <a:t> ).</a:t>
            </a: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По објављивању презентације, помоћу ембед кода уграђена је на систем за учење.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593D8-99D4-4728-8A69-9E14EE16B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81" y="3346005"/>
            <a:ext cx="4176240" cy="30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0CAE8-8E4C-4638-9024-50FD56D5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3759B0-F03D-4FAB-989A-19D4D672EF21}"/>
              </a:ext>
            </a:extLst>
          </p:cNvPr>
          <p:cNvSpPr/>
          <p:nvPr/>
        </p:nvSpPr>
        <p:spPr>
          <a:xfrm>
            <a:off x="271261" y="202095"/>
            <a:ext cx="11649478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E49DD-B07A-405E-B7C0-FD110D94D2B0}"/>
              </a:ext>
            </a:extLst>
          </p:cNvPr>
          <p:cNvSpPr txBox="1"/>
          <p:nvPr/>
        </p:nvSpPr>
        <p:spPr>
          <a:xfrm>
            <a:off x="521568" y="586466"/>
            <a:ext cx="111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Помоћу екстензије </a:t>
            </a:r>
            <a:r>
              <a:rPr lang="en-US" dirty="0">
                <a:latin typeface="Adamant BG" panose="02000505000000020004" pitchFamily="2" charset="0"/>
              </a:rPr>
              <a:t>Full Page Screen Capture</a:t>
            </a:r>
            <a:r>
              <a:rPr lang="sr-Cyrl-RS" dirty="0">
                <a:latin typeface="Adamant BG" panose="02000505000000020004" pitchFamily="2" charset="0"/>
              </a:rPr>
              <a:t> (</a:t>
            </a:r>
            <a:r>
              <a:rPr lang="en-US" dirty="0">
                <a:latin typeface="Adamant BG" panose="02000505000000020004" pitchFamily="2" charset="0"/>
                <a:hlinkClick r:id="rId3"/>
              </a:rPr>
              <a:t>https://chrome.google.com/webstore/detail/full-page-screen-capture/fdpohaocaechififmbbbbbknoalclacl</a:t>
            </a:r>
            <a:r>
              <a:rPr lang="sr-Cyrl-RS" dirty="0">
                <a:latin typeface="Adamant BG" panose="02000505000000020004" pitchFamily="2" charset="0"/>
              </a:rPr>
              <a:t> ) креирана је слика целог екрана у виду ПДФ документа, са приказом свих активности у оквиру реализованог часа на систему за учење </a:t>
            </a:r>
            <a:r>
              <a:rPr lang="en-US" dirty="0">
                <a:latin typeface="Adamant BG" panose="02000505000000020004" pitchFamily="2" charset="0"/>
              </a:rPr>
              <a:t>„Moodle Cloud“</a:t>
            </a:r>
            <a:r>
              <a:rPr lang="sr-Cyrl-RS" dirty="0">
                <a:latin typeface="Adamant BG" panose="02000505000000020004" pitchFamily="2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B0451-3185-4824-BBC7-D64362C2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4" y="1988890"/>
            <a:ext cx="3189613" cy="4127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268DA-D2D9-43DB-A712-3017A53D6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93" y="1988890"/>
            <a:ext cx="3189613" cy="4127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7B695B-38FC-4DAF-9B55-5DF99495E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5" y="1977163"/>
            <a:ext cx="3189613" cy="4127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02A7A-D8E0-4952-93CE-FA12FD218795}"/>
              </a:ext>
            </a:extLst>
          </p:cNvPr>
          <p:cNvSpPr txBox="1"/>
          <p:nvPr/>
        </p:nvSpPr>
        <p:spPr>
          <a:xfrm>
            <a:off x="521568" y="6271534"/>
            <a:ext cx="1139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ПДФ : </a:t>
            </a:r>
            <a:r>
              <a:rPr lang="en-US" dirty="0">
                <a:latin typeface="Adamant BG" panose="02000505000000020004" pitchFamily="2" charset="0"/>
                <a:hlinkClick r:id="rId7"/>
              </a:rPr>
              <a:t>https://drive.google.com/file/d/1_DmiYeW0FPuA-vzwe8ilQbwIsbmMQpa3/view?usp=sharing</a:t>
            </a:r>
            <a:r>
              <a:rPr lang="sr-Cyrl-RS" dirty="0">
                <a:latin typeface="Adamant BG" panose="02000505000000020004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725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621EE-45D5-4107-A3CF-9CD4F69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679604-A9A2-40C4-A598-DCF1472D852A}"/>
              </a:ext>
            </a:extLst>
          </p:cNvPr>
          <p:cNvSpPr/>
          <p:nvPr/>
        </p:nvSpPr>
        <p:spPr>
          <a:xfrm>
            <a:off x="271261" y="202095"/>
            <a:ext cx="11649478" cy="6453809"/>
          </a:xfrm>
          <a:prstGeom prst="rect">
            <a:avLst/>
          </a:prstGeom>
          <a:solidFill>
            <a:schemeClr val="bg1">
              <a:alpha val="86000"/>
            </a:schemeClr>
          </a:solidFill>
          <a:ln w="920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DFDB-49FC-41C6-96D5-86ADBA28E220}"/>
              </a:ext>
            </a:extLst>
          </p:cNvPr>
          <p:cNvSpPr txBox="1"/>
          <p:nvPr/>
        </p:nvSpPr>
        <p:spPr>
          <a:xfrm>
            <a:off x="605915" y="452461"/>
            <a:ext cx="846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b="1" dirty="0">
                <a:solidFill>
                  <a:srgbClr val="FF6600"/>
                </a:solidFill>
                <a:latin typeface="Adamant BG" panose="02000505000000020004" pitchFamily="2" charset="0"/>
              </a:rPr>
              <a:t>ПОДАЦИ О АУТОРУ:</a:t>
            </a:r>
            <a:endParaRPr lang="en-US" b="1" dirty="0">
              <a:solidFill>
                <a:srgbClr val="FF6600"/>
              </a:solidFill>
              <a:latin typeface="Adamant BG" panose="02000505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25D4A-0B4D-4F56-8030-E8CCA590E95D}"/>
              </a:ext>
            </a:extLst>
          </p:cNvPr>
          <p:cNvSpPr txBox="1"/>
          <p:nvPr/>
        </p:nvSpPr>
        <p:spPr>
          <a:xfrm>
            <a:off x="1058093" y="1300887"/>
            <a:ext cx="10384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Професор разредне наставе Марија Стошић – педагошки саветник</a:t>
            </a: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Школа: ОШ „Вук Караџић“ Краљево</a:t>
            </a: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Разред: други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48632-E3F0-47FC-8744-6E7E60C2F87E}"/>
              </a:ext>
            </a:extLst>
          </p:cNvPr>
          <p:cNvSpPr txBox="1"/>
          <p:nvPr/>
        </p:nvSpPr>
        <p:spPr>
          <a:xfrm>
            <a:off x="605915" y="2980310"/>
            <a:ext cx="846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b="1" dirty="0">
                <a:solidFill>
                  <a:srgbClr val="FF6600"/>
                </a:solidFill>
                <a:latin typeface="Adamant BG" panose="02000505000000020004" pitchFamily="2" charset="0"/>
              </a:rPr>
              <a:t>ЛИНКОВИ:</a:t>
            </a:r>
            <a:endParaRPr lang="en-US" b="1" dirty="0">
              <a:solidFill>
                <a:srgbClr val="FF6600"/>
              </a:solidFill>
              <a:latin typeface="Adamant BG" panose="02000505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D68BE-64E1-460A-9D72-CE45BBC414F8}"/>
              </a:ext>
            </a:extLst>
          </p:cNvPr>
          <p:cNvSpPr txBox="1"/>
          <p:nvPr/>
        </p:nvSpPr>
        <p:spPr>
          <a:xfrm>
            <a:off x="1058093" y="3921069"/>
            <a:ext cx="10384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Adamant BG" panose="02000505000000020004" pitchFamily="2" charset="0"/>
              </a:rPr>
              <a:t>Видео запис о коришћеној платформи: </a:t>
            </a:r>
            <a:r>
              <a:rPr lang="en-US" dirty="0">
                <a:latin typeface="Adamant BG" panose="02000505000000020004" pitchFamily="2" charset="0"/>
                <a:hlinkClick r:id="rId3"/>
              </a:rPr>
              <a:t>https://youtu.be/Z4J7TTUjRIk</a:t>
            </a:r>
            <a:r>
              <a:rPr lang="sr-Cyrl-RS" dirty="0">
                <a:latin typeface="Adamant BG" panose="02000505000000020004" pitchFamily="2" charset="0"/>
              </a:rPr>
              <a:t> </a:t>
            </a: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endParaRPr lang="sr-Cyrl-RS" dirty="0">
              <a:latin typeface="Adamant BG" panose="02000505000000020004" pitchFamily="2" charset="0"/>
            </a:endParaRP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Подршка наставничкој мрежи током пандемије (дигитални материјали):</a:t>
            </a:r>
            <a:endParaRPr lang="en-US" dirty="0">
              <a:latin typeface="Adamant BG" panose="02000505000000020004" pitchFamily="2" charset="0"/>
            </a:endParaRPr>
          </a:p>
          <a:p>
            <a:pPr algn="just"/>
            <a:r>
              <a:rPr lang="sr-Cyrl-RS" dirty="0">
                <a:latin typeface="Adamant BG" panose="02000505000000020004" pitchFamily="2" charset="0"/>
              </a:rPr>
              <a:t> </a:t>
            </a:r>
            <a:r>
              <a:rPr lang="en-US" dirty="0">
                <a:latin typeface="Adamant BG" panose="02000505000000020004" pitchFamily="2" charset="0"/>
              </a:rPr>
              <a:t>                  </a:t>
            </a:r>
            <a:r>
              <a:rPr lang="en-US" dirty="0">
                <a:latin typeface="Adamant BG" panose="02000505000000020004" pitchFamily="2" charset="0"/>
                <a:hlinkClick r:id="rId4"/>
              </a:rPr>
              <a:t>https://ucmarija.wixsite.com/marija/materijali-kreirani-tokom-pandemije</a:t>
            </a:r>
            <a:r>
              <a:rPr lang="en-US" dirty="0">
                <a:latin typeface="Adamant BG" panose="02000505000000020004" pitchFamily="2" charset="0"/>
              </a:rPr>
              <a:t> </a:t>
            </a:r>
            <a:endParaRPr lang="sr-Cyrl-RS" dirty="0">
              <a:latin typeface="Adamant B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2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855</Words>
  <Application>Microsoft Office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Adamant BG</vt:lpstr>
      <vt:lpstr>Arial</vt:lpstr>
      <vt:lpstr>Bahnschrift SemiLight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Adzic</dc:creator>
  <cp:lastModifiedBy>Vladimir Adzic</cp:lastModifiedBy>
  <cp:revision>27</cp:revision>
  <dcterms:created xsi:type="dcterms:W3CDTF">2020-05-15T17:56:43Z</dcterms:created>
  <dcterms:modified xsi:type="dcterms:W3CDTF">2020-05-16T18:50:11Z</dcterms:modified>
</cp:coreProperties>
</file>